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roxima Nova"/>
      <p:regular r:id="rId18"/>
      <p:bold r:id="rId19"/>
      <p:italic r:id="rId20"/>
      <p:boldItalic r:id="rId21"/>
    </p:embeddedFont>
    <p:embeddedFont>
      <p:font typeface="Comfortaa"/>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11" Type="http://schemas.openxmlformats.org/officeDocument/2006/relationships/slide" Target="slides/slide6.xml"/><Relationship Id="rId22" Type="http://schemas.openxmlformats.org/officeDocument/2006/relationships/font" Target="fonts/Comfortaa-regular.fntdata"/><Relationship Id="rId10" Type="http://schemas.openxmlformats.org/officeDocument/2006/relationships/slide" Target="slides/slide5.xml"/><Relationship Id="rId21" Type="http://schemas.openxmlformats.org/officeDocument/2006/relationships/font" Target="fonts/ProximaNova-boldItalic.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Comforta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bold.fntdata"/><Relationship Id="rId6" Type="http://schemas.openxmlformats.org/officeDocument/2006/relationships/slide" Target="slides/slide1.xml"/><Relationship Id="rId18"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6044891e4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044891e4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6044891e4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044891e4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6044891e4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044891e4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634bd90fc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634bd90fc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17e6a113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17e6a113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634bd90fc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34bd90fc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634bd90fc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34bd90fc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634bd90fc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34bd90fc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634bd90fc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634bd90fc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6044891e4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044891e4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6044891e4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6044891e4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rgbClr val="99999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4.jpg"/><Relationship Id="rId9" Type="http://schemas.openxmlformats.org/officeDocument/2006/relationships/image" Target="../media/image13.jpg"/><Relationship Id="rId5" Type="http://schemas.openxmlformats.org/officeDocument/2006/relationships/image" Target="../media/image8.jpg"/><Relationship Id="rId6" Type="http://schemas.openxmlformats.org/officeDocument/2006/relationships/image" Target="../media/image5.jpg"/><Relationship Id="rId7" Type="http://schemas.openxmlformats.org/officeDocument/2006/relationships/image" Target="../media/image9.jpg"/><Relationship Id="rId8"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384200"/>
            <a:ext cx="8123100" cy="302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2020 Tomato Tasting Lab</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p>
        </p:txBody>
      </p:sp>
      <p:sp>
        <p:nvSpPr>
          <p:cNvPr id="60" name="Google Shape;60;p13"/>
          <p:cNvSpPr txBox="1"/>
          <p:nvPr>
            <p:ph idx="1" type="subTitle"/>
          </p:nvPr>
        </p:nvSpPr>
        <p:spPr>
          <a:xfrm>
            <a:off x="4869575" y="3327463"/>
            <a:ext cx="3615600" cy="12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Caleb Poppe</a:t>
            </a:r>
            <a:endParaRPr sz="1800"/>
          </a:p>
          <a:p>
            <a:pPr indent="0" lvl="0" marL="0" rtl="0" algn="l">
              <a:spcBef>
                <a:spcPts val="0"/>
              </a:spcBef>
              <a:spcAft>
                <a:spcPts val="0"/>
              </a:spcAft>
              <a:buNone/>
            </a:pPr>
            <a:r>
              <a:rPr lang="en" sz="1800"/>
              <a:t>Evergreen State College </a:t>
            </a:r>
            <a:endParaRPr sz="1800"/>
          </a:p>
          <a:p>
            <a:pPr indent="0" lvl="0" marL="0" rtl="0" algn="l">
              <a:spcBef>
                <a:spcPts val="0"/>
              </a:spcBef>
              <a:spcAft>
                <a:spcPts val="0"/>
              </a:spcAft>
              <a:buNone/>
            </a:pPr>
            <a:r>
              <a:rPr lang="en" sz="1800"/>
              <a:t>SURF representative</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38" name="Shape 138"/>
        <p:cNvGrpSpPr/>
        <p:nvPr/>
      </p:nvGrpSpPr>
      <p:grpSpPr>
        <a:xfrm>
          <a:off x="0" y="0"/>
          <a:ext cx="0" cy="0"/>
          <a:chOff x="0" y="0"/>
          <a:chExt cx="0" cy="0"/>
        </a:xfrm>
      </p:grpSpPr>
      <p:sp>
        <p:nvSpPr>
          <p:cNvPr id="139" name="Google Shape;13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Tasting Assessment: 	</a:t>
            </a:r>
            <a:endParaRPr/>
          </a:p>
        </p:txBody>
      </p:sp>
      <p:sp>
        <p:nvSpPr>
          <p:cNvPr id="140" name="Google Shape;140;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FINALLY! we can taste them…</a:t>
            </a:r>
            <a:endParaRPr sz="1600"/>
          </a:p>
          <a:p>
            <a:pPr indent="0" lvl="0" marL="0" rtl="0" algn="l">
              <a:spcBef>
                <a:spcPts val="1600"/>
              </a:spcBef>
              <a:spcAft>
                <a:spcPts val="0"/>
              </a:spcAft>
              <a:buNone/>
            </a:pPr>
            <a:r>
              <a:rPr lang="en" sz="1600"/>
              <a:t>I need you all taste the tomato and pay attention to the acidity, sweetest and texture, as well as the skin thickness of each variety. It may be necessary to take multiple tastes to get it clear. Texture can be described as firm, watery, mealy, seedy, etc. </a:t>
            </a:r>
            <a:endParaRPr sz="1600"/>
          </a:p>
          <a:p>
            <a:pPr indent="0" lvl="0" marL="0" rtl="0" algn="l">
              <a:spcBef>
                <a:spcPts val="1600"/>
              </a:spcBef>
              <a:spcAft>
                <a:spcPts val="0"/>
              </a:spcAft>
              <a:buNone/>
            </a:pPr>
            <a:r>
              <a:rPr lang="en" sz="1600"/>
              <a:t>A very important aspect of the taste is the particular profile that each tomato has; in your own words please describe what flavors you are getting from each individual tomato. </a:t>
            </a:r>
            <a:endParaRPr sz="1600"/>
          </a:p>
          <a:p>
            <a:pPr indent="0" lvl="0" marL="0" rtl="0" algn="l">
              <a:spcBef>
                <a:spcPts val="1600"/>
              </a:spcBef>
              <a:spcAft>
                <a:spcPts val="0"/>
              </a:spcAft>
              <a:buNone/>
            </a:pPr>
            <a:r>
              <a:t/>
            </a:r>
            <a:endParaRPr sz="1600"/>
          </a:p>
          <a:p>
            <a:pPr indent="0" lvl="0" marL="0" rtl="0" algn="l">
              <a:spcBef>
                <a:spcPts val="1600"/>
              </a:spcBef>
              <a:spcAft>
                <a:spcPts val="1600"/>
              </a:spcAft>
              <a:buNone/>
            </a:pPr>
            <a:r>
              <a:rPr lang="en" sz="1600"/>
              <a:t>It may be necessary to cleanse your palate after an especially robust tomato bite, please feel free...</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44" name="Shape 144"/>
        <p:cNvGrpSpPr/>
        <p:nvPr/>
      </p:nvGrpSpPr>
      <p:grpSpPr>
        <a:xfrm>
          <a:off x="0" y="0"/>
          <a:ext cx="0" cy="0"/>
          <a:chOff x="0" y="0"/>
          <a:chExt cx="0" cy="0"/>
        </a:xfrm>
      </p:grpSpPr>
      <p:sp>
        <p:nvSpPr>
          <p:cNvPr id="145" name="Google Shape;145;p23"/>
          <p:cNvSpPr txBox="1"/>
          <p:nvPr>
            <p:ph type="title"/>
          </p:nvPr>
        </p:nvSpPr>
        <p:spPr>
          <a:xfrm>
            <a:off x="311700" y="247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Tomato profiles can be described as….</a:t>
            </a:r>
            <a:endParaRPr/>
          </a:p>
        </p:txBody>
      </p:sp>
      <p:sp>
        <p:nvSpPr>
          <p:cNvPr id="146" name="Google Shape;146;p23"/>
          <p:cNvSpPr txBox="1"/>
          <p:nvPr/>
        </p:nvSpPr>
        <p:spPr>
          <a:xfrm>
            <a:off x="6823125" y="3895675"/>
            <a:ext cx="2348100" cy="8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Impact"/>
                <a:ea typeface="Impact"/>
                <a:cs typeface="Impact"/>
                <a:sym typeface="Impact"/>
              </a:rPr>
              <a:t>Be CREATIVE ...but truthful</a:t>
            </a:r>
            <a:endParaRPr sz="1800">
              <a:latin typeface="Impact"/>
              <a:ea typeface="Impact"/>
              <a:cs typeface="Impact"/>
              <a:sym typeface="Impact"/>
            </a:endParaRPr>
          </a:p>
        </p:txBody>
      </p:sp>
      <p:sp>
        <p:nvSpPr>
          <p:cNvPr id="147" name="Google Shape;147;p23"/>
          <p:cNvSpPr txBox="1"/>
          <p:nvPr/>
        </p:nvSpPr>
        <p:spPr>
          <a:xfrm>
            <a:off x="832950" y="819900"/>
            <a:ext cx="7246800" cy="23652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latin typeface="Impact"/>
                <a:ea typeface="Impact"/>
                <a:cs typeface="Impact"/>
                <a:sym typeface="Impact"/>
              </a:rPr>
              <a:t>Spicey, 	Earthy, 	Sweet, 	Tangy, 	Dirty, 		Flowery, 	Harsh, 	Nutty, 		Milky, 		Metallic, 	Sour, 		Meaty, 	Alcohol, 	Refreshing, 		Bland, 	Boring, 	Funky, 	Odd, 	Simple, 	Silky, 		Flavor-less, 		Burnt, 	Tobacco, 	Caramel, 	Spiced, 	Rose-y, 	Bitter, 	Botanical, 	Woody, 	Waxy </a:t>
            </a:r>
            <a:endParaRPr>
              <a:latin typeface="Impact"/>
              <a:ea typeface="Impact"/>
              <a:cs typeface="Impact"/>
              <a:sym typeface="Impact"/>
            </a:endParaRPr>
          </a:p>
        </p:txBody>
      </p:sp>
      <p:pic>
        <p:nvPicPr>
          <p:cNvPr id="148" name="Google Shape;148;p23"/>
          <p:cNvPicPr preferRelativeResize="0"/>
          <p:nvPr/>
        </p:nvPicPr>
        <p:blipFill>
          <a:blip r:embed="rId3">
            <a:alphaModFix/>
          </a:blip>
          <a:stretch>
            <a:fillRect/>
          </a:stretch>
        </p:blipFill>
        <p:spPr>
          <a:xfrm>
            <a:off x="3140150" y="2571750"/>
            <a:ext cx="2348100" cy="2348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52" name="Shape 152"/>
        <p:cNvGrpSpPr/>
        <p:nvPr/>
      </p:nvGrpSpPr>
      <p:grpSpPr>
        <a:xfrm>
          <a:off x="0" y="0"/>
          <a:ext cx="0" cy="0"/>
          <a:chOff x="0" y="0"/>
          <a:chExt cx="0" cy="0"/>
        </a:xfrm>
      </p:grpSpPr>
      <p:sp>
        <p:nvSpPr>
          <p:cNvPr id="153" name="Google Shape;153;p24"/>
          <p:cNvSpPr txBox="1"/>
          <p:nvPr>
            <p:ph type="title"/>
          </p:nvPr>
        </p:nvSpPr>
        <p:spPr>
          <a:xfrm>
            <a:off x="3554350" y="2285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64" name="Shape 64"/>
        <p:cNvGrpSpPr/>
        <p:nvPr/>
      </p:nvGrpSpPr>
      <p:grpSpPr>
        <a:xfrm>
          <a:off x="0" y="0"/>
          <a:ext cx="0" cy="0"/>
          <a:chOff x="0" y="0"/>
          <a:chExt cx="0" cy="0"/>
        </a:xfrm>
      </p:grpSpPr>
      <p:sp>
        <p:nvSpPr>
          <p:cNvPr id="65" name="Google Shape;65;p14"/>
          <p:cNvSpPr txBox="1"/>
          <p:nvPr>
            <p:ph type="title"/>
          </p:nvPr>
        </p:nvSpPr>
        <p:spPr>
          <a:xfrm>
            <a:off x="623400" y="180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What are we doing today? </a:t>
            </a:r>
            <a:endParaRPr b="1"/>
          </a:p>
        </p:txBody>
      </p:sp>
      <p:sp>
        <p:nvSpPr>
          <p:cNvPr id="66" name="Google Shape;66;p14"/>
          <p:cNvSpPr txBox="1"/>
          <p:nvPr>
            <p:ph idx="1" type="body"/>
          </p:nvPr>
        </p:nvSpPr>
        <p:spPr>
          <a:xfrm>
            <a:off x="311700" y="863563"/>
            <a:ext cx="41907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Gorging ourselves with tomatoes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Enjoying time spent with peers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Evaluating distinguishing factors between multiple varieties of tomato fruit</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Learning about the differences from one tomato to the next</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Supplying data for your good ol’ friend Caleb</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Maybe getting tired of looking at tomatoes</a:t>
            </a: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pic>
        <p:nvPicPr>
          <p:cNvPr id="67" name="Google Shape;67;p14"/>
          <p:cNvPicPr preferRelativeResize="0"/>
          <p:nvPr/>
        </p:nvPicPr>
        <p:blipFill rotWithShape="1">
          <a:blip r:embed="rId3">
            <a:alphaModFix/>
          </a:blip>
          <a:srcRect b="11325" l="11008" r="6591" t="8119"/>
          <a:stretch/>
        </p:blipFill>
        <p:spPr>
          <a:xfrm>
            <a:off x="4502400" y="1347538"/>
            <a:ext cx="4452412" cy="24484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are we doing this? </a:t>
            </a:r>
            <a:endParaRPr/>
          </a:p>
        </p:txBody>
      </p:sp>
      <p:sp>
        <p:nvSpPr>
          <p:cNvPr id="73" name="Google Shape;73;p15"/>
          <p:cNvSpPr txBox="1"/>
          <p:nvPr>
            <p:ph idx="1" type="body"/>
          </p:nvPr>
        </p:nvSpPr>
        <p:spPr>
          <a:xfrm>
            <a:off x="3615300" y="1328325"/>
            <a:ext cx="5217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Taste is a rather important aspect of tomato breeding work!</a:t>
            </a:r>
            <a:endParaRPr/>
          </a:p>
          <a:p>
            <a:pPr indent="-342900" lvl="0" marL="457200" rtl="0" algn="l">
              <a:spcBef>
                <a:spcPts val="0"/>
              </a:spcBef>
              <a:spcAft>
                <a:spcPts val="0"/>
              </a:spcAft>
              <a:buSzPts val="1800"/>
              <a:buChar char="●"/>
            </a:pPr>
            <a:r>
              <a:rPr lang="en"/>
              <a:t>Growing tomatoes in the Pacific Northwest is _______!  </a:t>
            </a:r>
            <a:endParaRPr/>
          </a:p>
          <a:p>
            <a:pPr indent="-342900" lvl="0" marL="457200" rtl="0" algn="l">
              <a:spcBef>
                <a:spcPts val="0"/>
              </a:spcBef>
              <a:spcAft>
                <a:spcPts val="0"/>
              </a:spcAft>
              <a:buSzPts val="1800"/>
              <a:buChar char="●"/>
            </a:pPr>
            <a:r>
              <a:rPr lang="en"/>
              <a:t>Supporting ethical and sustainable seed-saving practices help us to enjoy many more tomatoes. </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pic>
        <p:nvPicPr>
          <p:cNvPr id="74" name="Google Shape;74;p15"/>
          <p:cNvPicPr preferRelativeResize="0"/>
          <p:nvPr/>
        </p:nvPicPr>
        <p:blipFill>
          <a:blip r:embed="rId3">
            <a:alphaModFix/>
          </a:blip>
          <a:stretch>
            <a:fillRect/>
          </a:stretch>
        </p:blipFill>
        <p:spPr>
          <a:xfrm>
            <a:off x="770300" y="1278625"/>
            <a:ext cx="2522051" cy="341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6"/>
          <p:cNvSpPr txBox="1"/>
          <p:nvPr>
            <p:ph type="title"/>
          </p:nvPr>
        </p:nvSpPr>
        <p:spPr>
          <a:xfrm>
            <a:off x="381400" y="1347650"/>
            <a:ext cx="8520600" cy="230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F3F3F3"/>
                </a:solidFill>
              </a:rPr>
              <a:t>What are some different types of tomatoes??</a:t>
            </a:r>
            <a:endParaRPr sz="4800">
              <a:solidFill>
                <a:srgbClr val="F3F3F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83"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250900" y="292725"/>
            <a:ext cx="1885174" cy="1417576"/>
          </a:xfrm>
          <a:prstGeom prst="rect">
            <a:avLst/>
          </a:prstGeom>
          <a:noFill/>
          <a:ln>
            <a:noFill/>
          </a:ln>
        </p:spPr>
      </p:pic>
      <p:sp>
        <p:nvSpPr>
          <p:cNvPr id="85" name="Google Shape;85;p17"/>
          <p:cNvSpPr txBox="1"/>
          <p:nvPr/>
        </p:nvSpPr>
        <p:spPr>
          <a:xfrm>
            <a:off x="343125" y="1635763"/>
            <a:ext cx="1700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Heirlooms</a:t>
            </a:r>
            <a:endParaRPr b="1" sz="2400">
              <a:latin typeface="Proxima Nova"/>
              <a:ea typeface="Proxima Nova"/>
              <a:cs typeface="Proxima Nova"/>
              <a:sym typeface="Proxima Nova"/>
            </a:endParaRPr>
          </a:p>
          <a:p>
            <a:pPr indent="0" lvl="0" marL="0" rtl="0" algn="l">
              <a:spcBef>
                <a:spcPts val="0"/>
              </a:spcBef>
              <a:spcAft>
                <a:spcPts val="0"/>
              </a:spcAft>
              <a:buNone/>
            </a:pPr>
            <a:r>
              <a:t/>
            </a:r>
            <a:endParaRPr b="1" sz="2400">
              <a:latin typeface="Proxima Nova"/>
              <a:ea typeface="Proxima Nova"/>
              <a:cs typeface="Proxima Nova"/>
              <a:sym typeface="Proxima Nova"/>
            </a:endParaRPr>
          </a:p>
        </p:txBody>
      </p:sp>
      <p:pic>
        <p:nvPicPr>
          <p:cNvPr id="86" name="Google Shape;86;p17"/>
          <p:cNvPicPr preferRelativeResize="0"/>
          <p:nvPr/>
        </p:nvPicPr>
        <p:blipFill>
          <a:blip r:embed="rId4">
            <a:alphaModFix/>
          </a:blip>
          <a:stretch>
            <a:fillRect/>
          </a:stretch>
        </p:blipFill>
        <p:spPr>
          <a:xfrm>
            <a:off x="6757325" y="294574"/>
            <a:ext cx="1885179" cy="1413884"/>
          </a:xfrm>
          <a:prstGeom prst="rect">
            <a:avLst/>
          </a:prstGeom>
          <a:noFill/>
          <a:ln>
            <a:noFill/>
          </a:ln>
        </p:spPr>
      </p:pic>
      <p:sp>
        <p:nvSpPr>
          <p:cNvPr id="87" name="Google Shape;87;p17"/>
          <p:cNvSpPr txBox="1"/>
          <p:nvPr/>
        </p:nvSpPr>
        <p:spPr>
          <a:xfrm>
            <a:off x="7206450" y="1635775"/>
            <a:ext cx="15612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Saucey</a:t>
            </a:r>
            <a:endParaRPr b="1" sz="2400">
              <a:latin typeface="Proxima Nova"/>
              <a:ea typeface="Proxima Nova"/>
              <a:cs typeface="Proxima Nova"/>
              <a:sym typeface="Proxima Nova"/>
            </a:endParaRPr>
          </a:p>
          <a:p>
            <a:pPr indent="0" lvl="0" marL="0" rtl="0" algn="l">
              <a:spcBef>
                <a:spcPts val="0"/>
              </a:spcBef>
              <a:spcAft>
                <a:spcPts val="0"/>
              </a:spcAft>
              <a:buNone/>
            </a:pPr>
            <a:r>
              <a:t/>
            </a:r>
            <a:endParaRPr b="1" sz="2400">
              <a:latin typeface="Proxima Nova"/>
              <a:ea typeface="Proxima Nova"/>
              <a:cs typeface="Proxima Nova"/>
              <a:sym typeface="Proxima Nova"/>
            </a:endParaRPr>
          </a:p>
        </p:txBody>
      </p:sp>
      <p:pic>
        <p:nvPicPr>
          <p:cNvPr id="88" name="Google Shape;88;p17"/>
          <p:cNvPicPr preferRelativeResize="0"/>
          <p:nvPr/>
        </p:nvPicPr>
        <p:blipFill>
          <a:blip r:embed="rId5">
            <a:alphaModFix/>
          </a:blip>
          <a:stretch>
            <a:fillRect/>
          </a:stretch>
        </p:blipFill>
        <p:spPr>
          <a:xfrm>
            <a:off x="4705825" y="294575"/>
            <a:ext cx="1885174" cy="1413863"/>
          </a:xfrm>
          <a:prstGeom prst="rect">
            <a:avLst/>
          </a:prstGeom>
          <a:noFill/>
          <a:ln>
            <a:noFill/>
          </a:ln>
        </p:spPr>
      </p:pic>
      <p:sp>
        <p:nvSpPr>
          <p:cNvPr id="89" name="Google Shape;89;p17"/>
          <p:cNvSpPr txBox="1"/>
          <p:nvPr/>
        </p:nvSpPr>
        <p:spPr>
          <a:xfrm>
            <a:off x="5196125" y="1635775"/>
            <a:ext cx="15612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Cherry</a:t>
            </a:r>
            <a:endParaRPr b="1" sz="2400">
              <a:latin typeface="Proxima Nova"/>
              <a:ea typeface="Proxima Nova"/>
              <a:cs typeface="Proxima Nova"/>
              <a:sym typeface="Proxima Nova"/>
            </a:endParaRPr>
          </a:p>
          <a:p>
            <a:pPr indent="0" lvl="0" marL="0" rtl="0" algn="l">
              <a:spcBef>
                <a:spcPts val="0"/>
              </a:spcBef>
              <a:spcAft>
                <a:spcPts val="0"/>
              </a:spcAft>
              <a:buNone/>
            </a:pPr>
            <a:r>
              <a:t/>
            </a:r>
            <a:endParaRPr b="1" sz="2400">
              <a:latin typeface="Proxima Nova"/>
              <a:ea typeface="Proxima Nova"/>
              <a:cs typeface="Proxima Nova"/>
              <a:sym typeface="Proxima Nova"/>
            </a:endParaRPr>
          </a:p>
        </p:txBody>
      </p:sp>
      <p:pic>
        <p:nvPicPr>
          <p:cNvPr id="90" name="Google Shape;90;p17"/>
          <p:cNvPicPr preferRelativeResize="0"/>
          <p:nvPr/>
        </p:nvPicPr>
        <p:blipFill>
          <a:blip r:embed="rId6">
            <a:alphaModFix/>
          </a:blip>
          <a:stretch>
            <a:fillRect/>
          </a:stretch>
        </p:blipFill>
        <p:spPr>
          <a:xfrm>
            <a:off x="2361077" y="292725"/>
            <a:ext cx="2119738" cy="1417575"/>
          </a:xfrm>
          <a:prstGeom prst="rect">
            <a:avLst/>
          </a:prstGeom>
          <a:noFill/>
          <a:ln>
            <a:noFill/>
          </a:ln>
        </p:spPr>
      </p:pic>
      <p:sp>
        <p:nvSpPr>
          <p:cNvPr id="91" name="Google Shape;91;p17"/>
          <p:cNvSpPr txBox="1"/>
          <p:nvPr/>
        </p:nvSpPr>
        <p:spPr>
          <a:xfrm>
            <a:off x="2769625" y="1677625"/>
            <a:ext cx="17007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Slicing</a:t>
            </a:r>
            <a:endParaRPr b="1" sz="2400">
              <a:latin typeface="Proxima Nova"/>
              <a:ea typeface="Proxima Nova"/>
              <a:cs typeface="Proxima Nova"/>
              <a:sym typeface="Proxima Nova"/>
            </a:endParaRPr>
          </a:p>
          <a:p>
            <a:pPr indent="0" lvl="0" marL="0" rtl="0" algn="l">
              <a:spcBef>
                <a:spcPts val="0"/>
              </a:spcBef>
              <a:spcAft>
                <a:spcPts val="0"/>
              </a:spcAft>
              <a:buNone/>
            </a:pPr>
            <a:r>
              <a:t/>
            </a:r>
            <a:endParaRPr b="1" sz="2400">
              <a:latin typeface="Proxima Nova"/>
              <a:ea typeface="Proxima Nova"/>
              <a:cs typeface="Proxima Nova"/>
              <a:sym typeface="Proxima Nova"/>
            </a:endParaRPr>
          </a:p>
        </p:txBody>
      </p:sp>
      <p:pic>
        <p:nvPicPr>
          <p:cNvPr id="92" name="Google Shape;92;p17"/>
          <p:cNvPicPr preferRelativeResize="0"/>
          <p:nvPr/>
        </p:nvPicPr>
        <p:blipFill>
          <a:blip r:embed="rId7">
            <a:alphaModFix/>
          </a:blip>
          <a:stretch>
            <a:fillRect/>
          </a:stretch>
        </p:blipFill>
        <p:spPr>
          <a:xfrm>
            <a:off x="1192395" y="2748050"/>
            <a:ext cx="1885176" cy="1413878"/>
          </a:xfrm>
          <a:prstGeom prst="rect">
            <a:avLst/>
          </a:prstGeom>
          <a:noFill/>
          <a:ln>
            <a:noFill/>
          </a:ln>
        </p:spPr>
      </p:pic>
      <p:sp>
        <p:nvSpPr>
          <p:cNvPr id="93" name="Google Shape;93;p17"/>
          <p:cNvSpPr txBox="1"/>
          <p:nvPr/>
        </p:nvSpPr>
        <p:spPr>
          <a:xfrm>
            <a:off x="1409350" y="4054425"/>
            <a:ext cx="17703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Cocktail</a:t>
            </a:r>
            <a:endParaRPr b="1" sz="2400">
              <a:latin typeface="Proxima Nova"/>
              <a:ea typeface="Proxima Nova"/>
              <a:cs typeface="Proxima Nova"/>
              <a:sym typeface="Proxima Nova"/>
            </a:endParaRPr>
          </a:p>
          <a:p>
            <a:pPr indent="0" lvl="0" marL="0" rtl="0" algn="l">
              <a:spcBef>
                <a:spcPts val="0"/>
              </a:spcBef>
              <a:spcAft>
                <a:spcPts val="0"/>
              </a:spcAft>
              <a:buNone/>
            </a:pPr>
            <a:r>
              <a:t/>
            </a:r>
            <a:endParaRPr b="1" sz="2400">
              <a:latin typeface="Proxima Nova"/>
              <a:ea typeface="Proxima Nova"/>
              <a:cs typeface="Proxima Nova"/>
              <a:sym typeface="Proxima Nova"/>
            </a:endParaRPr>
          </a:p>
        </p:txBody>
      </p:sp>
      <p:pic>
        <p:nvPicPr>
          <p:cNvPr id="94" name="Google Shape;94;p17"/>
          <p:cNvPicPr preferRelativeResize="0"/>
          <p:nvPr/>
        </p:nvPicPr>
        <p:blipFill>
          <a:blip r:embed="rId8">
            <a:alphaModFix/>
          </a:blip>
          <a:stretch>
            <a:fillRect/>
          </a:stretch>
        </p:blipFill>
        <p:spPr>
          <a:xfrm>
            <a:off x="3802337" y="2711350"/>
            <a:ext cx="1982125" cy="1487276"/>
          </a:xfrm>
          <a:prstGeom prst="rect">
            <a:avLst/>
          </a:prstGeom>
          <a:noFill/>
          <a:ln>
            <a:noFill/>
          </a:ln>
        </p:spPr>
      </p:pic>
      <p:sp>
        <p:nvSpPr>
          <p:cNvPr id="95" name="Google Shape;95;p17"/>
          <p:cNvSpPr txBox="1"/>
          <p:nvPr/>
        </p:nvSpPr>
        <p:spPr>
          <a:xfrm>
            <a:off x="4027150" y="4054425"/>
            <a:ext cx="17703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Green </a:t>
            </a:r>
            <a:endParaRPr b="1" sz="2400">
              <a:latin typeface="Proxima Nova"/>
              <a:ea typeface="Proxima Nova"/>
              <a:cs typeface="Proxima Nova"/>
              <a:sym typeface="Proxima Nova"/>
            </a:endParaRPr>
          </a:p>
          <a:p>
            <a:pPr indent="0" lvl="0" marL="0" rtl="0" algn="l">
              <a:spcBef>
                <a:spcPts val="0"/>
              </a:spcBef>
              <a:spcAft>
                <a:spcPts val="0"/>
              </a:spcAft>
              <a:buNone/>
            </a:pPr>
            <a:r>
              <a:t/>
            </a:r>
            <a:endParaRPr b="1" sz="2400">
              <a:latin typeface="Proxima Nova"/>
              <a:ea typeface="Proxima Nova"/>
              <a:cs typeface="Proxima Nova"/>
              <a:sym typeface="Proxima Nova"/>
            </a:endParaRPr>
          </a:p>
        </p:txBody>
      </p:sp>
      <p:pic>
        <p:nvPicPr>
          <p:cNvPr id="96" name="Google Shape;96;p17"/>
          <p:cNvPicPr preferRelativeResize="0"/>
          <p:nvPr/>
        </p:nvPicPr>
        <p:blipFill>
          <a:blip r:embed="rId9">
            <a:alphaModFix/>
          </a:blip>
          <a:stretch>
            <a:fillRect/>
          </a:stretch>
        </p:blipFill>
        <p:spPr>
          <a:xfrm>
            <a:off x="6407125" y="2790375"/>
            <a:ext cx="2119748" cy="1329228"/>
          </a:xfrm>
          <a:prstGeom prst="rect">
            <a:avLst/>
          </a:prstGeom>
          <a:noFill/>
          <a:ln>
            <a:noFill/>
          </a:ln>
        </p:spPr>
      </p:pic>
      <p:sp>
        <p:nvSpPr>
          <p:cNvPr id="97" name="Google Shape;97;p17"/>
          <p:cNvSpPr txBox="1"/>
          <p:nvPr/>
        </p:nvSpPr>
        <p:spPr>
          <a:xfrm>
            <a:off x="6640013" y="3935625"/>
            <a:ext cx="2119800" cy="6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Grapes/pears</a:t>
            </a:r>
            <a:endParaRPr b="1" sz="2400">
              <a:latin typeface="Proxima Nova"/>
              <a:ea typeface="Proxima Nova"/>
              <a:cs typeface="Proxima Nova"/>
              <a:sym typeface="Proxima Nova"/>
            </a:endParaRPr>
          </a:p>
          <a:p>
            <a:pPr indent="0" lvl="0" marL="0" rtl="0" algn="l">
              <a:spcBef>
                <a:spcPts val="0"/>
              </a:spcBef>
              <a:spcAft>
                <a:spcPts val="0"/>
              </a:spcAft>
              <a:buNone/>
            </a:pPr>
            <a:r>
              <a:t/>
            </a:r>
            <a:endParaRPr b="1" sz="2400">
              <a:latin typeface="Proxima Nova"/>
              <a:ea typeface="Proxima Nova"/>
              <a:cs typeface="Proxima Nova"/>
              <a:sym typeface="Proxima Nova"/>
            </a:endParaRPr>
          </a:p>
        </p:txBody>
      </p:sp>
      <p:sp>
        <p:nvSpPr>
          <p:cNvPr id="98" name="Google Shape;98;p17"/>
          <p:cNvSpPr txBox="1"/>
          <p:nvPr/>
        </p:nvSpPr>
        <p:spPr>
          <a:xfrm>
            <a:off x="1192400" y="4435725"/>
            <a:ext cx="17007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-Sweet Million</a:t>
            </a:r>
            <a:endParaRPr>
              <a:latin typeface="Proxima Nova"/>
              <a:ea typeface="Proxima Nova"/>
              <a:cs typeface="Proxima Nova"/>
              <a:sym typeface="Proxima Nova"/>
            </a:endParaRPr>
          </a:p>
        </p:txBody>
      </p:sp>
      <p:sp>
        <p:nvSpPr>
          <p:cNvPr id="99" name="Google Shape;99;p17"/>
          <p:cNvSpPr txBox="1"/>
          <p:nvPr/>
        </p:nvSpPr>
        <p:spPr>
          <a:xfrm>
            <a:off x="4012925" y="4460175"/>
            <a:ext cx="17007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-Green Zebra</a:t>
            </a:r>
            <a:endParaRPr>
              <a:latin typeface="Proxima Nova"/>
              <a:ea typeface="Proxima Nova"/>
              <a:cs typeface="Proxima Nova"/>
              <a:sym typeface="Proxima Nova"/>
            </a:endParaRPr>
          </a:p>
        </p:txBody>
      </p:sp>
      <p:sp>
        <p:nvSpPr>
          <p:cNvPr id="100" name="Google Shape;100;p17"/>
          <p:cNvSpPr txBox="1"/>
          <p:nvPr/>
        </p:nvSpPr>
        <p:spPr>
          <a:xfrm>
            <a:off x="5131788" y="1975225"/>
            <a:ext cx="14592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-Sun Gold</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-Black Cherry</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1" name="Google Shape;101;p17"/>
          <p:cNvSpPr txBox="1"/>
          <p:nvPr/>
        </p:nvSpPr>
        <p:spPr>
          <a:xfrm>
            <a:off x="7106475" y="2049950"/>
            <a:ext cx="14592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-Red Racer</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-Sunrise Sauce</a:t>
            </a:r>
            <a:endParaRPr>
              <a:latin typeface="Proxima Nova"/>
              <a:ea typeface="Proxima Nova"/>
              <a:cs typeface="Proxima Nova"/>
              <a:sym typeface="Proxima Nova"/>
            </a:endParaRPr>
          </a:p>
        </p:txBody>
      </p:sp>
      <p:sp>
        <p:nvSpPr>
          <p:cNvPr id="102" name="Google Shape;102;p17"/>
          <p:cNvSpPr txBox="1"/>
          <p:nvPr/>
        </p:nvSpPr>
        <p:spPr>
          <a:xfrm>
            <a:off x="2646300" y="1975225"/>
            <a:ext cx="17007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-Big Beef</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-Cherokee Purple</a:t>
            </a:r>
            <a:endParaRPr>
              <a:latin typeface="Proxima Nova"/>
              <a:ea typeface="Proxima Nova"/>
              <a:cs typeface="Proxima Nova"/>
              <a:sym typeface="Proxima Nova"/>
            </a:endParaRPr>
          </a:p>
        </p:txBody>
      </p:sp>
      <p:sp>
        <p:nvSpPr>
          <p:cNvPr id="103" name="Google Shape;103;p17"/>
          <p:cNvSpPr txBox="1"/>
          <p:nvPr/>
        </p:nvSpPr>
        <p:spPr>
          <a:xfrm>
            <a:off x="459675" y="2074800"/>
            <a:ext cx="14592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-PInk Berkeley</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-Striped German</a:t>
            </a:r>
            <a:endParaRPr>
              <a:latin typeface="Proxima Nova"/>
              <a:ea typeface="Proxima Nova"/>
              <a:cs typeface="Proxima Nova"/>
              <a:sym typeface="Proxima Nova"/>
            </a:endParaRPr>
          </a:p>
        </p:txBody>
      </p:sp>
      <p:sp>
        <p:nvSpPr>
          <p:cNvPr id="104" name="Google Shape;104;p17"/>
          <p:cNvSpPr txBox="1"/>
          <p:nvPr/>
        </p:nvSpPr>
        <p:spPr>
          <a:xfrm>
            <a:off x="6708875" y="4260750"/>
            <a:ext cx="19821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-Five Star Grape</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-Brad’s Atomic</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8" name="Shape 108"/>
        <p:cNvGrpSpPr/>
        <p:nvPr/>
      </p:nvGrpSpPr>
      <p:grpSpPr>
        <a:xfrm>
          <a:off x="0" y="0"/>
          <a:ext cx="0" cy="0"/>
          <a:chOff x="0" y="0"/>
          <a:chExt cx="0" cy="0"/>
        </a:xfrm>
      </p:grpSpPr>
      <p:sp>
        <p:nvSpPr>
          <p:cNvPr id="109" name="Google Shape;10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Visual Assessment</a:t>
            </a:r>
            <a:endParaRPr/>
          </a:p>
        </p:txBody>
      </p:sp>
      <p:sp>
        <p:nvSpPr>
          <p:cNvPr id="110" name="Google Shape;110;p18"/>
          <p:cNvSpPr txBox="1"/>
          <p:nvPr>
            <p:ph idx="1" type="body"/>
          </p:nvPr>
        </p:nvSpPr>
        <p:spPr>
          <a:xfrm>
            <a:off x="311700" y="1152475"/>
            <a:ext cx="4379100" cy="14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We are not looking at marketability but rather the aesthetic presentation of the tomato at hand.</a:t>
            </a:r>
            <a:endParaRPr sz="1600"/>
          </a:p>
          <a:p>
            <a:pPr indent="0" lvl="0" marL="0" rtl="0" algn="l">
              <a:spcBef>
                <a:spcPts val="1600"/>
              </a:spcBef>
              <a:spcAft>
                <a:spcPts val="0"/>
              </a:spcAft>
              <a:buNone/>
            </a:pPr>
            <a:r>
              <a:rPr lang="en" sz="1600"/>
              <a:t>I ask you to, in your own words, describe the color and shape of each variety. Be creative and honest with your description and take note of anything special that you find yourself thinking.</a:t>
            </a:r>
            <a:endParaRPr sz="1600"/>
          </a:p>
          <a:p>
            <a:pPr indent="0" lvl="0" marL="0" rtl="0" algn="l">
              <a:spcBef>
                <a:spcPts val="1600"/>
              </a:spcBef>
              <a:spcAft>
                <a:spcPts val="0"/>
              </a:spcAft>
              <a:buNone/>
            </a:pPr>
            <a:r>
              <a:rPr lang="en" sz="1600"/>
              <a:t>For an aesthetic rating, rate it on the individual tomato and not in reference to the other varieties. </a:t>
            </a:r>
            <a:endParaRPr sz="1600"/>
          </a:p>
          <a:p>
            <a:pPr indent="0" lvl="0" marL="0" rtl="0" algn="l">
              <a:spcBef>
                <a:spcPts val="1600"/>
              </a:spcBef>
              <a:spcAft>
                <a:spcPts val="1600"/>
              </a:spcAft>
              <a:buNone/>
            </a:pPr>
            <a:r>
              <a:t/>
            </a:r>
            <a:endParaRPr sz="1600"/>
          </a:p>
        </p:txBody>
      </p:sp>
      <p:pic>
        <p:nvPicPr>
          <p:cNvPr id="111" name="Google Shape;111;p18"/>
          <p:cNvPicPr preferRelativeResize="0"/>
          <p:nvPr/>
        </p:nvPicPr>
        <p:blipFill>
          <a:blip r:embed="rId3">
            <a:alphaModFix/>
          </a:blip>
          <a:stretch>
            <a:fillRect/>
          </a:stretch>
        </p:blipFill>
        <p:spPr>
          <a:xfrm>
            <a:off x="5242900" y="843675"/>
            <a:ext cx="2633851" cy="37143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5" name="Shape 115"/>
        <p:cNvGrpSpPr/>
        <p:nvPr/>
      </p:nvGrpSpPr>
      <p:grpSpPr>
        <a:xfrm>
          <a:off x="0" y="0"/>
          <a:ext cx="0" cy="0"/>
          <a:chOff x="0" y="0"/>
          <a:chExt cx="0" cy="0"/>
        </a:xfrm>
      </p:grpSpPr>
      <p:sp>
        <p:nvSpPr>
          <p:cNvPr id="116" name="Google Shape;11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use words such as:</a:t>
            </a:r>
            <a:endParaRPr/>
          </a:p>
        </p:txBody>
      </p:sp>
      <p:sp>
        <p:nvSpPr>
          <p:cNvPr id="117" name="Google Shape;117;p19"/>
          <p:cNvSpPr txBox="1"/>
          <p:nvPr/>
        </p:nvSpPr>
        <p:spPr>
          <a:xfrm>
            <a:off x="5430525" y="1192775"/>
            <a:ext cx="1521000" cy="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Impact"/>
              <a:ea typeface="Impact"/>
              <a:cs typeface="Impact"/>
              <a:sym typeface="Impact"/>
            </a:endParaRPr>
          </a:p>
        </p:txBody>
      </p:sp>
      <p:sp>
        <p:nvSpPr>
          <p:cNvPr id="118" name="Google Shape;118;p19"/>
          <p:cNvSpPr txBox="1"/>
          <p:nvPr/>
        </p:nvSpPr>
        <p:spPr>
          <a:xfrm>
            <a:off x="7288225" y="4212000"/>
            <a:ext cx="26247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ETC……..</a:t>
            </a:r>
            <a:endParaRPr>
              <a:latin typeface="Proxima Nova"/>
              <a:ea typeface="Proxima Nova"/>
              <a:cs typeface="Proxima Nova"/>
              <a:sym typeface="Proxima Nova"/>
            </a:endParaRPr>
          </a:p>
        </p:txBody>
      </p:sp>
      <p:sp>
        <p:nvSpPr>
          <p:cNvPr id="119" name="Google Shape;119;p19"/>
          <p:cNvSpPr txBox="1"/>
          <p:nvPr/>
        </p:nvSpPr>
        <p:spPr>
          <a:xfrm>
            <a:off x="1249450" y="1270950"/>
            <a:ext cx="6965700" cy="2601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latin typeface="Impact"/>
                <a:ea typeface="Impact"/>
                <a:cs typeface="Impact"/>
                <a:sym typeface="Impact"/>
              </a:rPr>
              <a:t>Oblong,	 Pumpkin, 	Ridged, 	Peaked, 	Wrinkly,	 Soft, 	Orb,	spherical, 	Creased, 	</a:t>
            </a:r>
            <a:r>
              <a:rPr lang="en">
                <a:latin typeface="Impact"/>
                <a:ea typeface="Impact"/>
                <a:cs typeface="Impact"/>
                <a:sym typeface="Impact"/>
              </a:rPr>
              <a:t>Symmetrical</a:t>
            </a:r>
            <a:r>
              <a:rPr lang="en">
                <a:latin typeface="Impact"/>
                <a:ea typeface="Impact"/>
                <a:cs typeface="Impact"/>
                <a:sym typeface="Impact"/>
              </a:rPr>
              <a:t>, 	Asymmetrical, 	Bumpy, 	Spikey, 	Flat, 	Oval,		Cylindrical, 		Football, 	Intricate, 	Delicate, 	Odd, 	Angular, 	Concave, Contorted, 	Curvy, 	Proportionate, 	Tapered, 	Convex, 	Bulbous 		</a:t>
            </a:r>
            <a:endParaRPr>
              <a:latin typeface="Impact"/>
              <a:ea typeface="Impact"/>
              <a:cs typeface="Impact"/>
              <a:sym typeface="Impact"/>
            </a:endParaRPr>
          </a:p>
        </p:txBody>
      </p:sp>
      <p:pic>
        <p:nvPicPr>
          <p:cNvPr id="120" name="Google Shape;120;p19"/>
          <p:cNvPicPr preferRelativeResize="0"/>
          <p:nvPr/>
        </p:nvPicPr>
        <p:blipFill>
          <a:blip r:embed="rId3">
            <a:alphaModFix/>
          </a:blip>
          <a:stretch>
            <a:fillRect/>
          </a:stretch>
        </p:blipFill>
        <p:spPr>
          <a:xfrm>
            <a:off x="3259655" y="3102050"/>
            <a:ext cx="2624700" cy="17519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24" name="Shape 124"/>
        <p:cNvGrpSpPr/>
        <p:nvPr/>
      </p:nvGrpSpPr>
      <p:grpSpPr>
        <a:xfrm>
          <a:off x="0" y="0"/>
          <a:ext cx="0" cy="0"/>
          <a:chOff x="0" y="0"/>
          <a:chExt cx="0" cy="0"/>
        </a:xfrm>
      </p:grpSpPr>
      <p:sp>
        <p:nvSpPr>
          <p:cNvPr id="125" name="Google Shape;12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Smelling Assessment</a:t>
            </a:r>
            <a:endParaRPr/>
          </a:p>
        </p:txBody>
      </p:sp>
      <p:sp>
        <p:nvSpPr>
          <p:cNvPr id="126" name="Google Shape;126;p20"/>
          <p:cNvSpPr txBox="1"/>
          <p:nvPr>
            <p:ph idx="1" type="body"/>
          </p:nvPr>
        </p:nvSpPr>
        <p:spPr>
          <a:xfrm>
            <a:off x="5047500" y="982675"/>
            <a:ext cx="3784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Use that </a:t>
            </a:r>
            <a:r>
              <a:rPr i="1" lang="en" sz="1600"/>
              <a:t>Shnoz </a:t>
            </a:r>
            <a:r>
              <a:rPr lang="en" sz="1600"/>
              <a:t>of yours: Describe to me the intensity of the smell, low, medium, or high. Is it bland, and low intensity or is it overwhelming and robust. </a:t>
            </a:r>
            <a:endParaRPr sz="1600"/>
          </a:p>
          <a:p>
            <a:pPr indent="0" lvl="0" marL="0" rtl="0" algn="l">
              <a:spcBef>
                <a:spcPts val="1600"/>
              </a:spcBef>
              <a:spcAft>
                <a:spcPts val="0"/>
              </a:spcAft>
              <a:buNone/>
            </a:pPr>
            <a:r>
              <a:rPr lang="en" sz="1600"/>
              <a:t>Then, in your own words, describe to me the profile of the smell…</a:t>
            </a:r>
            <a:endParaRPr sz="1600"/>
          </a:p>
          <a:p>
            <a:pPr indent="0" lvl="0" marL="0" rtl="0" algn="l">
              <a:spcBef>
                <a:spcPts val="1600"/>
              </a:spcBef>
              <a:spcAft>
                <a:spcPts val="1600"/>
              </a:spcAft>
              <a:buNone/>
            </a:pPr>
            <a:r>
              <a:rPr lang="en" sz="1600"/>
              <a:t>The rating should be based on the intensity </a:t>
            </a:r>
            <a:r>
              <a:rPr lang="en" sz="1600"/>
              <a:t>of the individual tomato and not in reference to the other varieties. </a:t>
            </a:r>
            <a:endParaRPr sz="1600"/>
          </a:p>
        </p:txBody>
      </p:sp>
      <p:pic>
        <p:nvPicPr>
          <p:cNvPr id="127" name="Google Shape;127;p20"/>
          <p:cNvPicPr preferRelativeResize="0"/>
          <p:nvPr/>
        </p:nvPicPr>
        <p:blipFill>
          <a:blip r:embed="rId3">
            <a:alphaModFix/>
          </a:blip>
          <a:stretch>
            <a:fillRect/>
          </a:stretch>
        </p:blipFill>
        <p:spPr>
          <a:xfrm>
            <a:off x="1411725" y="1017725"/>
            <a:ext cx="2149298" cy="3820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31" name="Shape 131"/>
        <p:cNvGrpSpPr/>
        <p:nvPr/>
      </p:nvGrpSpPr>
      <p:grpSpPr>
        <a:xfrm>
          <a:off x="0" y="0"/>
          <a:ext cx="0" cy="0"/>
          <a:chOff x="0" y="0"/>
          <a:chExt cx="0" cy="0"/>
        </a:xfrm>
      </p:grpSpPr>
      <p:sp>
        <p:nvSpPr>
          <p:cNvPr id="132" name="Google Shape;13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...profile descriptions could be as such: 	</a:t>
            </a:r>
            <a:endParaRPr/>
          </a:p>
        </p:txBody>
      </p:sp>
      <p:sp>
        <p:nvSpPr>
          <p:cNvPr id="133" name="Google Shape;133;p21"/>
          <p:cNvSpPr txBox="1"/>
          <p:nvPr/>
        </p:nvSpPr>
        <p:spPr>
          <a:xfrm>
            <a:off x="812125" y="1093250"/>
            <a:ext cx="6066600" cy="21630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latin typeface="Impact"/>
                <a:ea typeface="Impact"/>
                <a:cs typeface="Impact"/>
                <a:sym typeface="Impact"/>
              </a:rPr>
              <a:t>Rich, 		Dank, 		Sour, 		Skunky, 	Herbal,  	Floral, 	Sweet,	Musty, 	Pungent, 	Biting,	Clean, 	Dirty, 	 Wet,		Earthy, 	Stale, 		Spicy, 	Minty, 	Fruity, 	Coffee, </a:t>
            </a:r>
            <a:endParaRPr>
              <a:latin typeface="Impact"/>
              <a:ea typeface="Impact"/>
              <a:cs typeface="Impact"/>
              <a:sym typeface="Impact"/>
            </a:endParaRPr>
          </a:p>
          <a:p>
            <a:pPr indent="457200" lvl="0" marL="0" rtl="0" algn="l">
              <a:lnSpc>
                <a:spcPct val="200000"/>
              </a:lnSpc>
              <a:spcBef>
                <a:spcPts val="0"/>
              </a:spcBef>
              <a:spcAft>
                <a:spcPts val="0"/>
              </a:spcAft>
              <a:buNone/>
            </a:pPr>
            <a:r>
              <a:rPr lang="en">
                <a:latin typeface="Impact"/>
                <a:ea typeface="Impact"/>
                <a:cs typeface="Impact"/>
                <a:sym typeface="Impact"/>
              </a:rPr>
              <a:t>Pleasant, 		Fishy, 		Soapy		</a:t>
            </a:r>
            <a:endParaRPr>
              <a:latin typeface="Impact"/>
              <a:ea typeface="Impact"/>
              <a:cs typeface="Impact"/>
              <a:sym typeface="Impact"/>
            </a:endParaRPr>
          </a:p>
        </p:txBody>
      </p:sp>
      <p:pic>
        <p:nvPicPr>
          <p:cNvPr id="134" name="Google Shape;134;p21"/>
          <p:cNvPicPr preferRelativeResize="0"/>
          <p:nvPr/>
        </p:nvPicPr>
        <p:blipFill>
          <a:blip r:embed="rId3">
            <a:alphaModFix/>
          </a:blip>
          <a:stretch>
            <a:fillRect/>
          </a:stretch>
        </p:blipFill>
        <p:spPr>
          <a:xfrm>
            <a:off x="6781225" y="2315450"/>
            <a:ext cx="1856352" cy="248049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