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62ce1a87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2ce1a87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62ce1a87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62ce1a87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62ce1a87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62ce1a87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62ce1a87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62ce1a87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62ce1a87a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62ce1a87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62ce1a87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62ce1a87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62ce1a87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62ce1a87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62ce1a87a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62ce1a87a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62ce1a87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62ce1a87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62ce1a87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62ce1a87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62ce1a87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62ce1a87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62ce1a87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62ce1a87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62ce1a8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62ce1a8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62ce1a87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62ce1a87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62ce1a87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62ce1a87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62ce1a87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62ce1a87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62ce1a87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62ce1a87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62ce1a87a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62ce1a87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62ce1a87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62ce1a87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1.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25.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5.jpg"/><Relationship Id="rId5" Type="http://schemas.openxmlformats.org/officeDocument/2006/relationships/image" Target="../media/image8.jpg"/><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Times New Roman"/>
                <a:ea typeface="Times New Roman"/>
                <a:cs typeface="Times New Roman"/>
                <a:sym typeface="Times New Roman"/>
              </a:rPr>
              <a:t>Eating with my Eyes</a:t>
            </a:r>
            <a:endParaRPr>
              <a:solidFill>
                <a:schemeClr val="lt1"/>
              </a:solidFill>
              <a:latin typeface="Times New Roman"/>
              <a:ea typeface="Times New Roman"/>
              <a:cs typeface="Times New Roman"/>
              <a:sym typeface="Times New Roman"/>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2743200" rtl="0" algn="l">
              <a:spcBef>
                <a:spcPts val="0"/>
              </a:spcBef>
              <a:spcAft>
                <a:spcPts val="0"/>
              </a:spcAft>
              <a:buNone/>
            </a:pPr>
            <a:r>
              <a:rPr lang="en">
                <a:solidFill>
                  <a:schemeClr val="lt1"/>
                </a:solidFill>
                <a:latin typeface="Times New Roman"/>
                <a:ea typeface="Times New Roman"/>
                <a:cs typeface="Times New Roman"/>
                <a:sym typeface="Times New Roman"/>
              </a:rPr>
              <a:t>by Eligh Kindall</a:t>
            </a: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244775" y="389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Pandemic Academy</a:t>
            </a:r>
            <a:endParaRPr/>
          </a:p>
        </p:txBody>
      </p:sp>
      <p:sp>
        <p:nvSpPr>
          <p:cNvPr id="119" name="Google Shape;119;p22"/>
          <p:cNvSpPr txBox="1"/>
          <p:nvPr>
            <p:ph idx="1" type="body"/>
          </p:nvPr>
        </p:nvSpPr>
        <p:spPr>
          <a:xfrm>
            <a:off x="311700" y="1219350"/>
            <a:ext cx="8520600" cy="34164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2100">
                <a:solidFill>
                  <a:schemeClr val="dk1"/>
                </a:solidFill>
                <a:latin typeface="Times New Roman"/>
                <a:ea typeface="Times New Roman"/>
                <a:cs typeface="Times New Roman"/>
                <a:sym typeface="Times New Roman"/>
              </a:rPr>
              <a:t>“context is all because you can’t understand what you’re looking at without grasping the circumstances within which it takes place, which you can’t see with your eyes. Understanding doesn’t always come to us through our eyes. Likewise, COVID-19 has produced a context which makes the familiar strange. ” (Koppelman).</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99800" y="300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Weeks 1 and 2</a:t>
            </a:r>
            <a:endParaRPr>
              <a:latin typeface="Times New Roman"/>
              <a:ea typeface="Times New Roman"/>
              <a:cs typeface="Times New Roman"/>
              <a:sym typeface="Times New Roman"/>
            </a:endParaRPr>
          </a:p>
        </p:txBody>
      </p:sp>
      <p:pic>
        <p:nvPicPr>
          <p:cNvPr id="125" name="Google Shape;125;p23"/>
          <p:cNvPicPr preferRelativeResize="0"/>
          <p:nvPr/>
        </p:nvPicPr>
        <p:blipFill>
          <a:blip r:embed="rId3">
            <a:alphaModFix/>
          </a:blip>
          <a:stretch>
            <a:fillRect/>
          </a:stretch>
        </p:blipFill>
        <p:spPr>
          <a:xfrm>
            <a:off x="3301213" y="1256987"/>
            <a:ext cx="2352899" cy="2910048"/>
          </a:xfrm>
          <a:prstGeom prst="rect">
            <a:avLst/>
          </a:prstGeom>
          <a:noFill/>
          <a:ln>
            <a:noFill/>
          </a:ln>
        </p:spPr>
      </p:pic>
      <p:pic>
        <p:nvPicPr>
          <p:cNvPr id="126" name="Google Shape;126;p23"/>
          <p:cNvPicPr preferRelativeResize="0"/>
          <p:nvPr/>
        </p:nvPicPr>
        <p:blipFill>
          <a:blip r:embed="rId4">
            <a:alphaModFix/>
          </a:blip>
          <a:stretch>
            <a:fillRect/>
          </a:stretch>
        </p:blipFill>
        <p:spPr>
          <a:xfrm>
            <a:off x="200173" y="1256975"/>
            <a:ext cx="2910050" cy="2910050"/>
          </a:xfrm>
          <a:prstGeom prst="rect">
            <a:avLst/>
          </a:prstGeom>
          <a:noFill/>
          <a:ln>
            <a:noFill/>
          </a:ln>
        </p:spPr>
      </p:pic>
      <p:pic>
        <p:nvPicPr>
          <p:cNvPr id="127" name="Google Shape;127;p23"/>
          <p:cNvPicPr preferRelativeResize="0"/>
          <p:nvPr/>
        </p:nvPicPr>
        <p:blipFill>
          <a:blip r:embed="rId5">
            <a:alphaModFix/>
          </a:blip>
          <a:stretch>
            <a:fillRect/>
          </a:stretch>
        </p:blipFill>
        <p:spPr>
          <a:xfrm>
            <a:off x="5845099" y="1397200"/>
            <a:ext cx="3090752" cy="2629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98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7</a:t>
            </a:r>
            <a:endParaRPr>
              <a:latin typeface="Times New Roman"/>
              <a:ea typeface="Times New Roman"/>
              <a:cs typeface="Times New Roman"/>
              <a:sym typeface="Times New Roman"/>
            </a:endParaRPr>
          </a:p>
        </p:txBody>
      </p:sp>
      <p:pic>
        <p:nvPicPr>
          <p:cNvPr id="139" name="Google Shape;139;p25"/>
          <p:cNvPicPr preferRelativeResize="0"/>
          <p:nvPr/>
        </p:nvPicPr>
        <p:blipFill>
          <a:blip r:embed="rId3">
            <a:alphaModFix/>
          </a:blip>
          <a:stretch>
            <a:fillRect/>
          </a:stretch>
        </p:blipFill>
        <p:spPr>
          <a:xfrm>
            <a:off x="521375" y="1093800"/>
            <a:ext cx="3359251" cy="3610023"/>
          </a:xfrm>
          <a:prstGeom prst="rect">
            <a:avLst/>
          </a:prstGeom>
          <a:noFill/>
          <a:ln>
            <a:noFill/>
          </a:ln>
        </p:spPr>
      </p:pic>
      <p:pic>
        <p:nvPicPr>
          <p:cNvPr id="140" name="Google Shape;140;p25"/>
          <p:cNvPicPr preferRelativeResize="0"/>
          <p:nvPr/>
        </p:nvPicPr>
        <p:blipFill>
          <a:blip r:embed="rId4">
            <a:alphaModFix/>
          </a:blip>
          <a:stretch>
            <a:fillRect/>
          </a:stretch>
        </p:blipFill>
        <p:spPr>
          <a:xfrm>
            <a:off x="4370625" y="178550"/>
            <a:ext cx="4616474" cy="46164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74375" y="272750"/>
            <a:ext cx="4598001" cy="4598001"/>
          </a:xfrm>
          <a:prstGeom prst="rect">
            <a:avLst/>
          </a:prstGeom>
          <a:noFill/>
          <a:ln>
            <a:noFill/>
          </a:ln>
        </p:spPr>
      </p:pic>
      <p:pic>
        <p:nvPicPr>
          <p:cNvPr id="146" name="Google Shape;146;p26"/>
          <p:cNvPicPr preferRelativeResize="0"/>
          <p:nvPr/>
        </p:nvPicPr>
        <p:blipFill>
          <a:blip r:embed="rId4">
            <a:alphaModFix/>
          </a:blip>
          <a:stretch>
            <a:fillRect/>
          </a:stretch>
        </p:blipFill>
        <p:spPr>
          <a:xfrm>
            <a:off x="4672375" y="369387"/>
            <a:ext cx="4404726" cy="4404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355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3</a:t>
            </a:r>
            <a:endParaRPr>
              <a:latin typeface="Times New Roman"/>
              <a:ea typeface="Times New Roman"/>
              <a:cs typeface="Times New Roman"/>
              <a:sym typeface="Times New Roman"/>
            </a:endParaRPr>
          </a:p>
        </p:txBody>
      </p:sp>
      <p:pic>
        <p:nvPicPr>
          <p:cNvPr id="152" name="Google Shape;152;p27"/>
          <p:cNvPicPr preferRelativeResize="0"/>
          <p:nvPr/>
        </p:nvPicPr>
        <p:blipFill>
          <a:blip r:embed="rId3">
            <a:alphaModFix/>
          </a:blip>
          <a:stretch>
            <a:fillRect/>
          </a:stretch>
        </p:blipFill>
        <p:spPr>
          <a:xfrm>
            <a:off x="311701" y="928517"/>
            <a:ext cx="4327199" cy="1810734"/>
          </a:xfrm>
          <a:prstGeom prst="rect">
            <a:avLst/>
          </a:prstGeom>
          <a:noFill/>
          <a:ln>
            <a:noFill/>
          </a:ln>
        </p:spPr>
      </p:pic>
      <p:pic>
        <p:nvPicPr>
          <p:cNvPr id="153" name="Google Shape;153;p27"/>
          <p:cNvPicPr preferRelativeResize="0"/>
          <p:nvPr/>
        </p:nvPicPr>
        <p:blipFill>
          <a:blip r:embed="rId4">
            <a:alphaModFix/>
          </a:blip>
          <a:stretch>
            <a:fillRect/>
          </a:stretch>
        </p:blipFill>
        <p:spPr>
          <a:xfrm>
            <a:off x="5581451" y="669077"/>
            <a:ext cx="2971551" cy="3962749"/>
          </a:xfrm>
          <a:prstGeom prst="rect">
            <a:avLst/>
          </a:prstGeom>
          <a:noFill/>
          <a:ln>
            <a:noFill/>
          </a:ln>
        </p:spPr>
      </p:pic>
      <p:pic>
        <p:nvPicPr>
          <p:cNvPr id="154" name="Google Shape;154;p27"/>
          <p:cNvPicPr preferRelativeResize="0"/>
          <p:nvPr/>
        </p:nvPicPr>
        <p:blipFill>
          <a:blip r:embed="rId5">
            <a:alphaModFix/>
          </a:blip>
          <a:stretch>
            <a:fillRect/>
          </a:stretch>
        </p:blipFill>
        <p:spPr>
          <a:xfrm>
            <a:off x="2371475" y="3037900"/>
            <a:ext cx="2914198" cy="1593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255950" y="511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Choice Cuts</a:t>
            </a:r>
            <a:endParaRPr sz="2900"/>
          </a:p>
        </p:txBody>
      </p:sp>
      <p:sp>
        <p:nvSpPr>
          <p:cNvPr id="160" name="Google Shape;160;p28"/>
          <p:cNvSpPr txBox="1"/>
          <p:nvPr/>
        </p:nvSpPr>
        <p:spPr>
          <a:xfrm flipH="1">
            <a:off x="231450" y="1084675"/>
            <a:ext cx="8681100" cy="36930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200">
                <a:solidFill>
                  <a:schemeClr val="dk1"/>
                </a:solidFill>
                <a:latin typeface="Times New Roman"/>
                <a:ea typeface="Times New Roman"/>
                <a:cs typeface="Times New Roman"/>
                <a:sym typeface="Times New Roman"/>
              </a:rPr>
              <a:t> </a:t>
            </a:r>
            <a:endParaRPr sz="2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“Gourmandism, considered as part of a political economy, is a common tie which binds nations together by reciprocal exchange of objects which are part of their daily food. It is something which makes… provisions of every kind, travel from one end of the world to th</a:t>
            </a:r>
            <a:r>
              <a:rPr lang="en" sz="1800">
                <a:solidFill>
                  <a:schemeClr val="dk1"/>
                </a:solidFill>
                <a:latin typeface="Times New Roman"/>
                <a:ea typeface="Times New Roman"/>
                <a:cs typeface="Times New Roman"/>
                <a:sym typeface="Times New Roman"/>
              </a:rPr>
              <a:t>e</a:t>
            </a:r>
            <a:r>
              <a:rPr lang="en" sz="1800">
                <a:solidFill>
                  <a:schemeClr val="dk1"/>
                </a:solidFill>
                <a:latin typeface="Times New Roman"/>
                <a:ea typeface="Times New Roman"/>
                <a:cs typeface="Times New Roman"/>
                <a:sym typeface="Times New Roman"/>
              </a:rPr>
              <a:t> other” (Anthelme, 2002, p. 21).</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9"/>
          <p:cNvSpPr txBox="1"/>
          <p:nvPr/>
        </p:nvSpPr>
        <p:spPr>
          <a:xfrm>
            <a:off x="2854700" y="1393900"/>
            <a:ext cx="22200" cy="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txBox="1"/>
          <p:nvPr/>
        </p:nvSpPr>
        <p:spPr>
          <a:xfrm>
            <a:off x="1098450" y="925650"/>
            <a:ext cx="6947100" cy="39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444444"/>
                </a:solidFill>
                <a:highlight>
                  <a:srgbClr val="FFFFFF"/>
                </a:highlight>
                <a:latin typeface="Times New Roman"/>
                <a:ea typeface="Times New Roman"/>
                <a:cs typeface="Times New Roman"/>
                <a:sym typeface="Times New Roman"/>
              </a:rPr>
              <a:t>“</a:t>
            </a:r>
            <a:r>
              <a:rPr lang="en" sz="3600">
                <a:solidFill>
                  <a:srgbClr val="444444"/>
                </a:solidFill>
                <a:highlight>
                  <a:srgbClr val="FFFFFF"/>
                </a:highlight>
                <a:latin typeface="Times New Roman"/>
                <a:ea typeface="Times New Roman"/>
                <a:cs typeface="Times New Roman"/>
                <a:sym typeface="Times New Roman"/>
              </a:rPr>
              <a:t>For nearly 35,000 years, the capacity to communicate through art has supplemented and enhanced spoken and written language” (Dimaggio).</a:t>
            </a:r>
            <a:endParaRPr sz="36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36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8</a:t>
            </a:r>
            <a:endParaRPr>
              <a:latin typeface="Times New Roman"/>
              <a:ea typeface="Times New Roman"/>
              <a:cs typeface="Times New Roman"/>
              <a:sym typeface="Times New Roman"/>
            </a:endParaRPr>
          </a:p>
        </p:txBody>
      </p:sp>
      <p:pic>
        <p:nvPicPr>
          <p:cNvPr id="172" name="Google Shape;172;p30"/>
          <p:cNvPicPr preferRelativeResize="0"/>
          <p:nvPr/>
        </p:nvPicPr>
        <p:blipFill>
          <a:blip r:embed="rId3">
            <a:alphaModFix/>
          </a:blip>
          <a:stretch>
            <a:fillRect/>
          </a:stretch>
        </p:blipFill>
        <p:spPr>
          <a:xfrm>
            <a:off x="751050" y="1114375"/>
            <a:ext cx="3575649" cy="3575649"/>
          </a:xfrm>
          <a:prstGeom prst="rect">
            <a:avLst/>
          </a:prstGeom>
          <a:noFill/>
          <a:ln>
            <a:noFill/>
          </a:ln>
        </p:spPr>
      </p:pic>
      <p:pic>
        <p:nvPicPr>
          <p:cNvPr id="173" name="Google Shape;173;p30"/>
          <p:cNvPicPr preferRelativeResize="0"/>
          <p:nvPr/>
        </p:nvPicPr>
        <p:blipFill>
          <a:blip r:embed="rId4">
            <a:alphaModFix/>
          </a:blip>
          <a:stretch>
            <a:fillRect/>
          </a:stretch>
        </p:blipFill>
        <p:spPr>
          <a:xfrm>
            <a:off x="4895375" y="1067450"/>
            <a:ext cx="3669501" cy="3669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10</a:t>
            </a:r>
            <a:endParaRPr>
              <a:latin typeface="Times New Roman"/>
              <a:ea typeface="Times New Roman"/>
              <a:cs typeface="Times New Roman"/>
              <a:sym typeface="Times New Roman"/>
            </a:endParaRPr>
          </a:p>
        </p:txBody>
      </p:sp>
      <p:sp>
        <p:nvSpPr>
          <p:cNvPr id="179" name="Google Shape;179;p31"/>
          <p:cNvSpPr txBox="1"/>
          <p:nvPr/>
        </p:nvSpPr>
        <p:spPr>
          <a:xfrm>
            <a:off x="378600" y="1472075"/>
            <a:ext cx="8520600" cy="1650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“I learned a lot about art, especially digital art, and I’m excited to keep learning more. I progressed a lot with technology, time management, cooking, reading, writing, and web design. I completed illustrations with multiple mediums (pen, colored pencil, watercolor, and digital) and I can say that I am proud of every single one of them. I also learned a lot about food, art, and culture, and how they affect each other.”</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189050" y="489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Eating in Isolation</a:t>
            </a:r>
            <a:endParaRPr>
              <a:latin typeface="Times New Roman"/>
              <a:ea typeface="Times New Roman"/>
              <a:cs typeface="Times New Roman"/>
              <a:sym typeface="Times New Roman"/>
            </a:endParaRPr>
          </a:p>
        </p:txBody>
      </p:sp>
      <p:sp>
        <p:nvSpPr>
          <p:cNvPr id="61" name="Google Shape;61;p14"/>
          <p:cNvSpPr txBox="1"/>
          <p:nvPr>
            <p:ph idx="1" type="body"/>
          </p:nvPr>
        </p:nvSpPr>
        <p:spPr>
          <a:xfrm>
            <a:off x="112850" y="11723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444444"/>
              </a:solidFill>
              <a:highlight>
                <a:srgbClr val="FFFFFF"/>
              </a:highlight>
              <a:latin typeface="Roboto"/>
              <a:ea typeface="Roboto"/>
              <a:cs typeface="Roboto"/>
              <a:sym typeface="Roboto"/>
            </a:endParaRPr>
          </a:p>
          <a:p>
            <a:pPr indent="0" lvl="0" marL="0" rtl="0" algn="l">
              <a:spcBef>
                <a:spcPts val="1600"/>
              </a:spcBef>
              <a:spcAft>
                <a:spcPts val="0"/>
              </a:spcAft>
              <a:buNone/>
            </a:pPr>
            <a:r>
              <a:rPr lang="en" sz="1700">
                <a:solidFill>
                  <a:srgbClr val="444444"/>
                </a:solidFill>
                <a:highlight>
                  <a:srgbClr val="FFFFFF"/>
                </a:highlight>
                <a:latin typeface="Times New Roman"/>
                <a:ea typeface="Times New Roman"/>
                <a:cs typeface="Times New Roman"/>
                <a:sym typeface="Times New Roman"/>
              </a:rPr>
              <a:t>“If</a:t>
            </a:r>
            <a:r>
              <a:rPr lang="en" sz="1700">
                <a:solidFill>
                  <a:srgbClr val="444444"/>
                </a:solidFill>
                <a:highlight>
                  <a:srgbClr val="FFFFFF"/>
                </a:highlight>
                <a:latin typeface="Times New Roman"/>
                <a:ea typeface="Times New Roman"/>
                <a:cs typeface="Times New Roman"/>
                <a:sym typeface="Times New Roman"/>
              </a:rPr>
              <a:t> you want a real </a:t>
            </a:r>
            <a:endParaRPr sz="1700">
              <a:solidFill>
                <a:srgbClr val="444444"/>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sz="1700">
                <a:solidFill>
                  <a:srgbClr val="444444"/>
                </a:solidFill>
                <a:highlight>
                  <a:srgbClr val="FFFFFF"/>
                </a:highlight>
                <a:latin typeface="Times New Roman"/>
                <a:ea typeface="Times New Roman"/>
                <a:cs typeface="Times New Roman"/>
                <a:sym typeface="Times New Roman"/>
              </a:rPr>
              <a:t>encounter with another</a:t>
            </a:r>
            <a:endParaRPr sz="1700">
              <a:solidFill>
                <a:srgbClr val="444444"/>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sz="1700">
                <a:solidFill>
                  <a:srgbClr val="444444"/>
                </a:solidFill>
                <a:highlight>
                  <a:srgbClr val="FFFFFF"/>
                </a:highlight>
                <a:latin typeface="Times New Roman"/>
                <a:ea typeface="Times New Roman"/>
                <a:cs typeface="Times New Roman"/>
                <a:sym typeface="Times New Roman"/>
              </a:rPr>
              <a:t>culture, you have to </a:t>
            </a:r>
            <a:endParaRPr sz="1700">
              <a:solidFill>
                <a:srgbClr val="444444"/>
              </a:solidFill>
              <a:highlight>
                <a:srgbClr val="FFFFFF"/>
              </a:highlight>
              <a:latin typeface="Times New Roman"/>
              <a:ea typeface="Times New Roman"/>
              <a:cs typeface="Times New Roman"/>
              <a:sym typeface="Times New Roman"/>
            </a:endParaRPr>
          </a:p>
          <a:p>
            <a:pPr indent="0" lvl="0" marL="0" rtl="0" algn="l">
              <a:spcBef>
                <a:spcPts val="1600"/>
              </a:spcBef>
              <a:spcAft>
                <a:spcPts val="0"/>
              </a:spcAft>
              <a:buNone/>
            </a:pPr>
            <a:r>
              <a:rPr lang="en" sz="1700">
                <a:solidFill>
                  <a:srgbClr val="444444"/>
                </a:solidFill>
                <a:highlight>
                  <a:srgbClr val="FFFFFF"/>
                </a:highlight>
                <a:latin typeface="Times New Roman"/>
                <a:ea typeface="Times New Roman"/>
                <a:cs typeface="Times New Roman"/>
                <a:sym typeface="Times New Roman"/>
              </a:rPr>
              <a:t>abandon your cocoon”</a:t>
            </a:r>
            <a:endParaRPr sz="1700">
              <a:solidFill>
                <a:srgbClr val="444444"/>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rPr lang="en" sz="1700">
                <a:solidFill>
                  <a:srgbClr val="444444"/>
                </a:solidFill>
                <a:highlight>
                  <a:srgbClr val="FFFFFF"/>
                </a:highlight>
                <a:latin typeface="Times New Roman"/>
                <a:ea typeface="Times New Roman"/>
                <a:cs typeface="Times New Roman"/>
                <a:sym typeface="Times New Roman"/>
              </a:rPr>
              <a:t>(Dunlop, 2008, p. 152).</a:t>
            </a:r>
            <a:endParaRPr sz="1700">
              <a:latin typeface="Times New Roman"/>
              <a:ea typeface="Times New Roman"/>
              <a:cs typeface="Times New Roman"/>
              <a:sym typeface="Times New Roman"/>
            </a:endParaRPr>
          </a:p>
        </p:txBody>
      </p:sp>
      <p:pic>
        <p:nvPicPr>
          <p:cNvPr id="62" name="Google Shape;62;p14"/>
          <p:cNvPicPr preferRelativeResize="0"/>
          <p:nvPr/>
        </p:nvPicPr>
        <p:blipFill>
          <a:blip r:embed="rId3">
            <a:alphaModFix/>
          </a:blip>
          <a:stretch>
            <a:fillRect/>
          </a:stretch>
        </p:blipFill>
        <p:spPr>
          <a:xfrm>
            <a:off x="6389006" y="1152475"/>
            <a:ext cx="2443296" cy="3456047"/>
          </a:xfrm>
          <a:prstGeom prst="rect">
            <a:avLst/>
          </a:prstGeom>
          <a:noFill/>
          <a:ln>
            <a:noFill/>
          </a:ln>
        </p:spPr>
      </p:pic>
      <p:pic>
        <p:nvPicPr>
          <p:cNvPr id="63" name="Google Shape;63;p14"/>
          <p:cNvPicPr preferRelativeResize="0"/>
          <p:nvPr/>
        </p:nvPicPr>
        <p:blipFill>
          <a:blip r:embed="rId4">
            <a:alphaModFix/>
          </a:blip>
          <a:stretch>
            <a:fillRect/>
          </a:stretch>
        </p:blipFill>
        <p:spPr>
          <a:xfrm>
            <a:off x="2932950" y="1152475"/>
            <a:ext cx="3456051" cy="3456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32"/>
          <p:cNvPicPr preferRelativeResize="0"/>
          <p:nvPr/>
        </p:nvPicPr>
        <p:blipFill>
          <a:blip r:embed="rId3">
            <a:alphaModFix/>
          </a:blip>
          <a:stretch>
            <a:fillRect/>
          </a:stretch>
        </p:blipFill>
        <p:spPr>
          <a:xfrm>
            <a:off x="-25100" y="-512475"/>
            <a:ext cx="9194196" cy="6409225"/>
          </a:xfrm>
          <a:prstGeom prst="rect">
            <a:avLst/>
          </a:prstGeom>
          <a:noFill/>
          <a:ln>
            <a:noFill/>
          </a:ln>
        </p:spPr>
      </p:pic>
      <p:sp>
        <p:nvSpPr>
          <p:cNvPr id="185" name="Google Shape;185;p32"/>
          <p:cNvSpPr txBox="1"/>
          <p:nvPr/>
        </p:nvSpPr>
        <p:spPr>
          <a:xfrm>
            <a:off x="6679575" y="691375"/>
            <a:ext cx="33600" cy="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txBox="1"/>
          <p:nvPr/>
        </p:nvSpPr>
        <p:spPr>
          <a:xfrm>
            <a:off x="791725" y="3169625"/>
            <a:ext cx="3869400" cy="21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latin typeface="Times New Roman"/>
                <a:ea typeface="Times New Roman"/>
                <a:cs typeface="Times New Roman"/>
                <a:sym typeface="Times New Roman"/>
              </a:rPr>
              <a:t>Thank You</a:t>
            </a:r>
            <a:endParaRPr sz="3600">
              <a:solidFill>
                <a:schemeClr val="lt1"/>
              </a:solidFill>
              <a:latin typeface="Times New Roman"/>
              <a:ea typeface="Times New Roman"/>
              <a:cs typeface="Times New Roman"/>
              <a:sym typeface="Times New Roman"/>
            </a:endParaRPr>
          </a:p>
        </p:txBody>
      </p:sp>
      <p:sp>
        <p:nvSpPr>
          <p:cNvPr id="187" name="Google Shape;187;p32"/>
          <p:cNvSpPr txBox="1"/>
          <p:nvPr/>
        </p:nvSpPr>
        <p:spPr>
          <a:xfrm>
            <a:off x="2988475" y="323550"/>
            <a:ext cx="5821200" cy="42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Dimaggio, P. (2010) </a:t>
            </a:r>
            <a:r>
              <a:rPr i="1" lang="en">
                <a:solidFill>
                  <a:schemeClr val="lt1"/>
                </a:solidFill>
              </a:rPr>
              <a:t>Art in the Lives of Immigrant Communities in the 	United States. </a:t>
            </a:r>
            <a:r>
              <a:rPr lang="en">
                <a:solidFill>
                  <a:schemeClr val="lt1"/>
                </a:solidFill>
              </a:rPr>
              <a:t>P. 38</a:t>
            </a:r>
            <a:endParaRPr>
              <a:solidFill>
                <a:schemeClr val="lt1"/>
              </a:solidFill>
            </a:endParaRPr>
          </a:p>
          <a:p>
            <a:pPr indent="0" lvl="0" marL="0" rtl="0" algn="l">
              <a:spcBef>
                <a:spcPts val="0"/>
              </a:spcBef>
              <a:spcAft>
                <a:spcPts val="0"/>
              </a:spcAft>
              <a:buNone/>
            </a:pPr>
            <a:r>
              <a:rPr lang="en">
                <a:solidFill>
                  <a:schemeClr val="lt1"/>
                </a:solidFill>
              </a:rPr>
              <a:t>Dunlop, F. (2008) </a:t>
            </a:r>
            <a:r>
              <a:rPr i="1" lang="en">
                <a:solidFill>
                  <a:schemeClr val="lt1"/>
                </a:solidFill>
              </a:rPr>
              <a:t>Shark’s Fin and Sichuan Pepper: A Sweet-Sour 		Memoir of Eating in China. </a:t>
            </a:r>
            <a:r>
              <a:rPr lang="en">
                <a:solidFill>
                  <a:schemeClr val="lt1"/>
                </a:solidFill>
              </a:rPr>
              <a:t>P. 262</a:t>
            </a:r>
            <a:endParaRPr>
              <a:solidFill>
                <a:schemeClr val="lt1"/>
              </a:solidFill>
            </a:endParaRPr>
          </a:p>
          <a:p>
            <a:pPr indent="0" lvl="0" marL="0" rtl="0" algn="l">
              <a:spcBef>
                <a:spcPts val="0"/>
              </a:spcBef>
              <a:spcAft>
                <a:spcPts val="0"/>
              </a:spcAft>
              <a:buClr>
                <a:schemeClr val="dk1"/>
              </a:buClr>
              <a:buSzPts val="1100"/>
              <a:buFont typeface="Arial"/>
              <a:buNone/>
            </a:pPr>
            <a:r>
              <a:rPr lang="en">
                <a:solidFill>
                  <a:schemeClr val="lt1"/>
                </a:solidFill>
              </a:rPr>
              <a:t>Koppelman, N. (2020, May, 25) </a:t>
            </a:r>
            <a:r>
              <a:rPr i="1" lang="en">
                <a:solidFill>
                  <a:schemeClr val="lt1"/>
                </a:solidFill>
              </a:rPr>
              <a:t>Context is all: Historical and Ethical 		Perspectives on the COVID-19: Moment. </a:t>
            </a:r>
            <a:r>
              <a:rPr lang="en">
                <a:solidFill>
                  <a:schemeClr val="lt1"/>
                </a:solidFill>
              </a:rPr>
              <a:t>Lecture in Olympia, 		Wa.</a:t>
            </a:r>
            <a:endParaRPr>
              <a:solidFill>
                <a:schemeClr val="lt1"/>
              </a:solidFill>
            </a:endParaRPr>
          </a:p>
          <a:p>
            <a:pPr indent="0" lvl="0" marL="0" rtl="0" algn="l">
              <a:spcBef>
                <a:spcPts val="0"/>
              </a:spcBef>
              <a:spcAft>
                <a:spcPts val="0"/>
              </a:spcAft>
              <a:buNone/>
            </a:pPr>
            <a:r>
              <a:rPr lang="en">
                <a:solidFill>
                  <a:schemeClr val="lt1"/>
                </a:solidFill>
              </a:rPr>
              <a:t>Kurlansky, M. (2002) </a:t>
            </a:r>
            <a:r>
              <a:rPr i="1" lang="en">
                <a:solidFill>
                  <a:schemeClr val="lt1"/>
                </a:solidFill>
              </a:rPr>
              <a:t>Choice Cuts: A Savory Selection of Food Writing 	From Around the World and Throughout History. </a:t>
            </a:r>
            <a:r>
              <a:rPr lang="en">
                <a:solidFill>
                  <a:schemeClr val="lt1"/>
                </a:solidFill>
              </a:rPr>
              <a:t>P. 21</a:t>
            </a:r>
            <a:endParaRPr>
              <a:solidFill>
                <a:schemeClr val="lt1"/>
              </a:solidFill>
            </a:endParaRPr>
          </a:p>
          <a:p>
            <a:pPr indent="0" lvl="0" marL="0" rtl="0" algn="l">
              <a:spcBef>
                <a:spcPts val="0"/>
              </a:spcBef>
              <a:spcAft>
                <a:spcPts val="0"/>
              </a:spcAft>
              <a:buNone/>
            </a:pPr>
            <a:r>
              <a:rPr lang="en">
                <a:solidFill>
                  <a:schemeClr val="lt1"/>
                </a:solidFill>
              </a:rPr>
              <a:t>Williams, S. (2020, May, 5) </a:t>
            </a:r>
            <a:r>
              <a:rPr i="1" lang="en">
                <a:solidFill>
                  <a:schemeClr val="lt1"/>
                </a:solidFill>
              </a:rPr>
              <a:t>Eating During COVID-19: Food Banks and 	Cooking With Food Insecurity. </a:t>
            </a:r>
            <a:r>
              <a:rPr lang="en">
                <a:solidFill>
                  <a:schemeClr val="lt1"/>
                </a:solidFill>
              </a:rPr>
              <a:t>Lecture in Olympia, Wa.</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4</a:t>
            </a:r>
            <a:endParaRPr>
              <a:latin typeface="Times New Roman"/>
              <a:ea typeface="Times New Roman"/>
              <a:cs typeface="Times New Roman"/>
              <a:sym typeface="Times New Roman"/>
            </a:endParaRPr>
          </a:p>
        </p:txBody>
      </p:sp>
      <p:sp>
        <p:nvSpPr>
          <p:cNvPr id="69" name="Google Shape;69;p15"/>
          <p:cNvSpPr txBox="1"/>
          <p:nvPr>
            <p:ph idx="1" type="body"/>
          </p:nvPr>
        </p:nvSpPr>
        <p:spPr>
          <a:xfrm>
            <a:off x="311700" y="12019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70" name="Google Shape;70;p15"/>
          <p:cNvPicPr preferRelativeResize="0"/>
          <p:nvPr/>
        </p:nvPicPr>
        <p:blipFill>
          <a:blip r:embed="rId3">
            <a:alphaModFix/>
          </a:blip>
          <a:stretch>
            <a:fillRect/>
          </a:stretch>
        </p:blipFill>
        <p:spPr>
          <a:xfrm>
            <a:off x="2769963" y="1618563"/>
            <a:ext cx="3208164" cy="2583225"/>
          </a:xfrm>
          <a:prstGeom prst="rect">
            <a:avLst/>
          </a:prstGeom>
          <a:noFill/>
          <a:ln>
            <a:noFill/>
          </a:ln>
        </p:spPr>
      </p:pic>
      <p:pic>
        <p:nvPicPr>
          <p:cNvPr id="71" name="Google Shape;71;p15"/>
          <p:cNvPicPr preferRelativeResize="0"/>
          <p:nvPr/>
        </p:nvPicPr>
        <p:blipFill>
          <a:blip r:embed="rId4">
            <a:alphaModFix/>
          </a:blip>
          <a:stretch>
            <a:fillRect/>
          </a:stretch>
        </p:blipFill>
        <p:spPr>
          <a:xfrm>
            <a:off x="6010500" y="1636875"/>
            <a:ext cx="2821799" cy="2655825"/>
          </a:xfrm>
          <a:prstGeom prst="rect">
            <a:avLst/>
          </a:prstGeom>
          <a:noFill/>
          <a:ln>
            <a:noFill/>
          </a:ln>
        </p:spPr>
      </p:pic>
      <p:pic>
        <p:nvPicPr>
          <p:cNvPr id="72" name="Google Shape;72;p15"/>
          <p:cNvPicPr preferRelativeResize="0"/>
          <p:nvPr/>
        </p:nvPicPr>
        <p:blipFill>
          <a:blip r:embed="rId5">
            <a:alphaModFix/>
          </a:blip>
          <a:stretch>
            <a:fillRect/>
          </a:stretch>
        </p:blipFill>
        <p:spPr>
          <a:xfrm>
            <a:off x="311700" y="1709475"/>
            <a:ext cx="2425901" cy="2425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1122255" y="-48800"/>
            <a:ext cx="7006969" cy="524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545875" y="16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Painting Pictures With Words</a:t>
            </a:r>
            <a:endParaRPr>
              <a:latin typeface="Times New Roman"/>
              <a:ea typeface="Times New Roman"/>
              <a:cs typeface="Times New Roman"/>
              <a:sym typeface="Times New Roman"/>
            </a:endParaRPr>
          </a:p>
        </p:txBody>
      </p:sp>
      <p:sp>
        <p:nvSpPr>
          <p:cNvPr id="83" name="Google Shape;83;p17"/>
          <p:cNvSpPr txBox="1"/>
          <p:nvPr>
            <p:ph idx="1" type="body"/>
          </p:nvPr>
        </p:nvSpPr>
        <p:spPr>
          <a:xfrm>
            <a:off x="545875" y="738950"/>
            <a:ext cx="8520600" cy="3551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“The shot opens on a freeway outside of Portland State University on a sunny summer day. A city bus drives by under the shade of a green tree. It is the perfect image to represent the flourishing development of a community: well functioning infrastructure, city assistance, a space of education, well lit by the summer sun against a fervid backdrop of plant life. The narration fades in saying, “today the area is full of new developments, including Portland State University, and divided by a freeway, but it was once a colorful immigrant neighborhood” (Horton). As this is said, the image begins to fade out, revealing a black and white photo of the same place from long ago. South Portland, it is revealed, was full of immigrants (mostly Jewish and Italian) and their businesses. A montage of old images follows, depicting families, stores, street fonts, and people hard at work. It is crazy to see the same place at two different points in time, and really puts into perspective where things began.”</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67075" y="489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5</a:t>
            </a:r>
            <a:endParaRPr>
              <a:latin typeface="Times New Roman"/>
              <a:ea typeface="Times New Roman"/>
              <a:cs typeface="Times New Roman"/>
              <a:sym typeface="Times New Roman"/>
            </a:endParaRPr>
          </a:p>
        </p:txBody>
      </p:sp>
      <p:pic>
        <p:nvPicPr>
          <p:cNvPr id="89" name="Google Shape;89;p18"/>
          <p:cNvPicPr preferRelativeResize="0"/>
          <p:nvPr/>
        </p:nvPicPr>
        <p:blipFill>
          <a:blip r:embed="rId3">
            <a:alphaModFix/>
          </a:blip>
          <a:stretch>
            <a:fillRect/>
          </a:stretch>
        </p:blipFill>
        <p:spPr>
          <a:xfrm>
            <a:off x="2996438" y="1906875"/>
            <a:ext cx="2556001" cy="2684922"/>
          </a:xfrm>
          <a:prstGeom prst="rect">
            <a:avLst/>
          </a:prstGeom>
          <a:noFill/>
          <a:ln>
            <a:noFill/>
          </a:ln>
        </p:spPr>
      </p:pic>
      <p:pic>
        <p:nvPicPr>
          <p:cNvPr id="90" name="Google Shape;90;p18"/>
          <p:cNvPicPr preferRelativeResize="0"/>
          <p:nvPr/>
        </p:nvPicPr>
        <p:blipFill>
          <a:blip r:embed="rId4">
            <a:alphaModFix/>
          </a:blip>
          <a:stretch>
            <a:fillRect/>
          </a:stretch>
        </p:blipFill>
        <p:spPr>
          <a:xfrm>
            <a:off x="311690" y="1179650"/>
            <a:ext cx="2556001" cy="2640549"/>
          </a:xfrm>
          <a:prstGeom prst="rect">
            <a:avLst/>
          </a:prstGeom>
          <a:noFill/>
          <a:ln>
            <a:noFill/>
          </a:ln>
        </p:spPr>
      </p:pic>
      <p:pic>
        <p:nvPicPr>
          <p:cNvPr id="91" name="Google Shape;91;p18"/>
          <p:cNvPicPr preferRelativeResize="0"/>
          <p:nvPr/>
        </p:nvPicPr>
        <p:blipFill>
          <a:blip r:embed="rId5">
            <a:alphaModFix/>
          </a:blip>
          <a:stretch>
            <a:fillRect/>
          </a:stretch>
        </p:blipFill>
        <p:spPr>
          <a:xfrm>
            <a:off x="5681175" y="3109825"/>
            <a:ext cx="3250949" cy="1881275"/>
          </a:xfrm>
          <a:prstGeom prst="rect">
            <a:avLst/>
          </a:prstGeom>
          <a:noFill/>
          <a:ln>
            <a:noFill/>
          </a:ln>
        </p:spPr>
      </p:pic>
      <p:pic>
        <p:nvPicPr>
          <p:cNvPr id="92" name="Google Shape;92;p18"/>
          <p:cNvPicPr preferRelativeResize="0"/>
          <p:nvPr/>
        </p:nvPicPr>
        <p:blipFill>
          <a:blip r:embed="rId6">
            <a:alphaModFix/>
          </a:blip>
          <a:stretch>
            <a:fillRect/>
          </a:stretch>
        </p:blipFill>
        <p:spPr>
          <a:xfrm>
            <a:off x="5681200" y="138050"/>
            <a:ext cx="1823550" cy="2780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3475475" y="152400"/>
            <a:ext cx="5181698" cy="4838702"/>
          </a:xfrm>
          <a:prstGeom prst="rect">
            <a:avLst/>
          </a:prstGeom>
          <a:noFill/>
          <a:ln>
            <a:noFill/>
          </a:ln>
        </p:spPr>
      </p:pic>
      <p:sp>
        <p:nvSpPr>
          <p:cNvPr id="98" name="Google Shape;98;p19"/>
          <p:cNvSpPr txBox="1"/>
          <p:nvPr/>
        </p:nvSpPr>
        <p:spPr>
          <a:xfrm flipH="1">
            <a:off x="245375" y="98500"/>
            <a:ext cx="3088800" cy="4790400"/>
          </a:xfrm>
          <a:prstGeom prst="rect">
            <a:avLst/>
          </a:prstGeom>
          <a:noFill/>
          <a:ln>
            <a:noFill/>
          </a:ln>
        </p:spPr>
        <p:txBody>
          <a:bodyPr anchorCtr="0" anchor="t" bIns="91425" lIns="91425" spcFirstLastPara="1" rIns="91425" wrap="square" tIns="91425">
            <a:noAutofit/>
          </a:bodyPr>
          <a:lstStyle/>
          <a:p>
            <a:pPr indent="0" lvl="0" marL="0" rtl="0" algn="l">
              <a:lnSpc>
                <a:spcPct val="180000"/>
              </a:lnSpc>
              <a:spcBef>
                <a:spcPts val="0"/>
              </a:spcBef>
              <a:spcAft>
                <a:spcPts val="0"/>
              </a:spcAft>
              <a:buNone/>
            </a:pPr>
            <a:r>
              <a:t/>
            </a:r>
            <a:endParaRPr sz="1850">
              <a:solidFill>
                <a:srgbClr val="444444"/>
              </a:solidFill>
              <a:latin typeface="Roboto"/>
              <a:ea typeface="Roboto"/>
              <a:cs typeface="Roboto"/>
              <a:sym typeface="Roboto"/>
            </a:endParaRPr>
          </a:p>
          <a:p>
            <a:pPr indent="0" lvl="0" marL="0" rtl="0" algn="l">
              <a:lnSpc>
                <a:spcPct val="180000"/>
              </a:lnSpc>
              <a:spcBef>
                <a:spcPts val="1500"/>
              </a:spcBef>
              <a:spcAft>
                <a:spcPts val="0"/>
              </a:spcAft>
              <a:buClr>
                <a:schemeClr val="dk1"/>
              </a:buClr>
              <a:buSzPts val="1100"/>
              <a:buFont typeface="Arial"/>
              <a:buNone/>
            </a:pPr>
            <a:r>
              <a:rPr lang="en" sz="1850">
                <a:solidFill>
                  <a:srgbClr val="444444"/>
                </a:solidFill>
                <a:latin typeface="Times New Roman"/>
                <a:ea typeface="Times New Roman"/>
                <a:cs typeface="Times New Roman"/>
                <a:sym typeface="Times New Roman"/>
              </a:rPr>
              <a:t>“People want to eat delicacies like shark’s fin just because they are rare and expensive, and because they are the kind of thing emperors used to eat” (Dunlop, 2008, p. 262)!</a:t>
            </a:r>
            <a:endParaRPr sz="1850">
              <a:solidFill>
                <a:srgbClr val="444444"/>
              </a:solidFill>
              <a:latin typeface="Times New Roman"/>
              <a:ea typeface="Times New Roman"/>
              <a:cs typeface="Times New Roman"/>
              <a:sym typeface="Times New Roman"/>
            </a:endParaRPr>
          </a:p>
          <a:p>
            <a:pPr indent="0" lvl="0" marL="0" rtl="0" algn="l">
              <a:lnSpc>
                <a:spcPct val="115000"/>
              </a:lnSpc>
              <a:spcBef>
                <a:spcPts val="15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99" name="Google Shape;99;p19"/>
          <p:cNvSpPr txBox="1"/>
          <p:nvPr/>
        </p:nvSpPr>
        <p:spPr>
          <a:xfrm>
            <a:off x="4694675" y="1137425"/>
            <a:ext cx="100500" cy="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00175" y="433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Week 6</a:t>
            </a:r>
            <a:endParaRPr>
              <a:latin typeface="Times New Roman"/>
              <a:ea typeface="Times New Roman"/>
              <a:cs typeface="Times New Roman"/>
              <a:sym typeface="Times New Roman"/>
            </a:endParaRPr>
          </a:p>
        </p:txBody>
      </p:sp>
      <p:pic>
        <p:nvPicPr>
          <p:cNvPr id="105" name="Google Shape;105;p20"/>
          <p:cNvPicPr preferRelativeResize="0"/>
          <p:nvPr/>
        </p:nvPicPr>
        <p:blipFill>
          <a:blip r:embed="rId3">
            <a:alphaModFix/>
          </a:blip>
          <a:stretch>
            <a:fillRect/>
          </a:stretch>
        </p:blipFill>
        <p:spPr>
          <a:xfrm>
            <a:off x="200175" y="1170125"/>
            <a:ext cx="3215249" cy="3243374"/>
          </a:xfrm>
          <a:prstGeom prst="rect">
            <a:avLst/>
          </a:prstGeom>
          <a:noFill/>
          <a:ln>
            <a:noFill/>
          </a:ln>
        </p:spPr>
      </p:pic>
      <p:pic>
        <p:nvPicPr>
          <p:cNvPr id="106" name="Google Shape;106;p20"/>
          <p:cNvPicPr preferRelativeResize="0"/>
          <p:nvPr/>
        </p:nvPicPr>
        <p:blipFill>
          <a:blip r:embed="rId4">
            <a:alphaModFix/>
          </a:blip>
          <a:stretch>
            <a:fillRect/>
          </a:stretch>
        </p:blipFill>
        <p:spPr>
          <a:xfrm>
            <a:off x="3529287" y="1170125"/>
            <a:ext cx="2461407" cy="3243376"/>
          </a:xfrm>
          <a:prstGeom prst="rect">
            <a:avLst/>
          </a:prstGeom>
          <a:noFill/>
          <a:ln>
            <a:noFill/>
          </a:ln>
        </p:spPr>
      </p:pic>
      <p:pic>
        <p:nvPicPr>
          <p:cNvPr id="107" name="Google Shape;107;p20"/>
          <p:cNvPicPr preferRelativeResize="0"/>
          <p:nvPr/>
        </p:nvPicPr>
        <p:blipFill>
          <a:blip r:embed="rId5">
            <a:alphaModFix/>
          </a:blip>
          <a:stretch>
            <a:fillRect/>
          </a:stretch>
        </p:blipFill>
        <p:spPr>
          <a:xfrm>
            <a:off x="6104550" y="1170125"/>
            <a:ext cx="2786675" cy="3243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4367550" y="152400"/>
            <a:ext cx="4616301" cy="4838697"/>
          </a:xfrm>
          <a:prstGeom prst="rect">
            <a:avLst/>
          </a:prstGeom>
          <a:noFill/>
          <a:ln>
            <a:noFill/>
          </a:ln>
        </p:spPr>
      </p:pic>
      <p:sp>
        <p:nvSpPr>
          <p:cNvPr id="113" name="Google Shape;113;p21"/>
          <p:cNvSpPr txBox="1"/>
          <p:nvPr/>
        </p:nvSpPr>
        <p:spPr>
          <a:xfrm flipH="1">
            <a:off x="297375" y="152400"/>
            <a:ext cx="41148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444444"/>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3000">
              <a:solidFill>
                <a:srgbClr val="444444"/>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3000">
                <a:solidFill>
                  <a:srgbClr val="444444"/>
                </a:solidFill>
                <a:highlight>
                  <a:srgbClr val="FFFFFF"/>
                </a:highlight>
                <a:latin typeface="Times New Roman"/>
                <a:ea typeface="Times New Roman"/>
                <a:cs typeface="Times New Roman"/>
                <a:sym typeface="Times New Roman"/>
              </a:rPr>
              <a:t>“Food insecurity is a characteristic of our food system, one that has been amplified, not created by the COVID pandemic” (Williams).</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1350">
              <a:solidFill>
                <a:srgbClr val="444444"/>
              </a:solidFill>
              <a:highlight>
                <a:srgbClr val="FFFFFF"/>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